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1" r:id="rId11"/>
    <p:sldId id="274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57" r:id="rId20"/>
    <p:sldId id="258" r:id="rId21"/>
    <p:sldId id="262" r:id="rId22"/>
    <p:sldId id="259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</a:defRPr>
            </a:lvl1pPr>
          </a:lstStyle>
          <a:p>
            <a:fld id="{A0C9450D-2E8B-470F-B5D7-DB9B1346CE6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</a:defRPr>
            </a:lvl1pPr>
          </a:lstStyle>
          <a:p>
            <a:fld id="{9C3529C9-20E1-40D5-B3D4-C52CFA3E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74"/>
            <a:ext cx="4429156" cy="2786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Периодическая система химических элементов </a:t>
            </a:r>
            <a:br>
              <a:rPr lang="ru-RU" dirty="0" smtClean="0"/>
            </a:br>
            <a:r>
              <a:rPr lang="ru-RU" dirty="0" smtClean="0"/>
              <a:t>Д.И. Менделеева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3971528" cy="1752600"/>
          </a:xfrm>
        </p:spPr>
        <p:txBody>
          <a:bodyPr/>
          <a:lstStyle/>
          <a:p>
            <a:r>
              <a:rPr lang="ru-RU" sz="2000" dirty="0"/>
              <a:t>Разработано учителем химии МОБУ «Лицей №5»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г</a:t>
            </a:r>
            <a:r>
              <a:rPr lang="ru-RU" sz="2000" dirty="0"/>
              <a:t>. Оренбурга</a:t>
            </a:r>
            <a:br>
              <a:rPr lang="ru-RU" sz="2000" dirty="0"/>
            </a:br>
            <a:r>
              <a:rPr lang="ru-RU" sz="2000" dirty="0"/>
              <a:t>Павловой Е.С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29" y="438169"/>
            <a:ext cx="3800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1974   </a:t>
            </a:r>
            <a:r>
              <a:rPr lang="en-US" sz="3600" dirty="0" err="1" smtClean="0"/>
              <a:t>Mazurs</a:t>
            </a:r>
            <a:r>
              <a:rPr lang="en-US" sz="3600" dirty="0" smtClean="0"/>
              <a:t> Version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952372" cy="5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1975  Hyde's Periodic Relationships of The Elements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48659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1980  Periodic </a:t>
            </a:r>
            <a:r>
              <a:rPr lang="en-GB" sz="3600" dirty="0" err="1" smtClean="0"/>
              <a:t>RoundTable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3595694" cy="54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2005  Pyramid Format Periodic Table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8115" y="1428736"/>
            <a:ext cx="533996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2008 Rafael </a:t>
            </a:r>
            <a:r>
              <a:rPr lang="en-US" sz="3600" dirty="0" err="1" smtClean="0"/>
              <a:t>Poza's</a:t>
            </a:r>
            <a:r>
              <a:rPr lang="en-US" sz="3600" dirty="0" smtClean="0"/>
              <a:t> Elements and the Magnetosphere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4036" y="1500174"/>
            <a:ext cx="723561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2008  Jan </a:t>
            </a:r>
            <a:r>
              <a:rPr lang="en-US" sz="3600" dirty="0" err="1" smtClean="0"/>
              <a:t>Scholten's</a:t>
            </a:r>
            <a:r>
              <a:rPr lang="en-US" sz="3600" dirty="0" smtClean="0"/>
              <a:t> Periodic table (Spiral Format)</a:t>
            </a:r>
            <a:endParaRPr lang="ru-RU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400684" cy="54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2008  Spiral Periodic Table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5741" y="1428736"/>
            <a:ext cx="5342341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2009 Graphic Representations of the Periodic System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533"/>
          <a:stretch>
            <a:fillRect/>
          </a:stretch>
        </p:blipFill>
        <p:spPr bwMode="auto">
          <a:xfrm>
            <a:off x="4429124" y="1214422"/>
            <a:ext cx="4333873" cy="56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105144" cy="3052762"/>
          </a:xfrm>
        </p:spPr>
        <p:txBody>
          <a:bodyPr/>
          <a:lstStyle/>
          <a:p>
            <a:r>
              <a:rPr lang="en-US" sz="3600" dirty="0" smtClean="0"/>
              <a:t>2010 Circular Periodic Table of Elements (Michael </a:t>
            </a:r>
            <a:r>
              <a:rPr lang="en-US" sz="3600" dirty="0" err="1" smtClean="0"/>
              <a:t>Paukner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583"/>
          <a:stretch>
            <a:fillRect/>
          </a:stretch>
        </p:blipFill>
        <p:spPr bwMode="auto">
          <a:xfrm>
            <a:off x="3714744" y="928670"/>
            <a:ext cx="536047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2416"/>
            <a:ext cx="7772400" cy="733444"/>
          </a:xfrm>
        </p:spPr>
        <p:txBody>
          <a:bodyPr/>
          <a:lstStyle/>
          <a:p>
            <a:r>
              <a:rPr lang="ru-RU" sz="3600" dirty="0" smtClean="0"/>
              <a:t>Короткопериодный вариант</a:t>
            </a:r>
            <a:r>
              <a:rPr lang="en-US" sz="3600" dirty="0" smtClean="0"/>
              <a:t> </a:t>
            </a:r>
            <a:r>
              <a:rPr lang="ru-RU" sz="3600" dirty="0" smtClean="0"/>
              <a:t>периодической таблицы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51712"/>
            <a:ext cx="7929618" cy="55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Bayley's</a:t>
            </a:r>
            <a:r>
              <a:rPr lang="en-GB" dirty="0" smtClean="0"/>
              <a:t> Periodic System</a:t>
            </a:r>
            <a:r>
              <a:rPr lang="ru-RU" dirty="0" smtClean="0"/>
              <a:t> (1882)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46541"/>
            <a:ext cx="4714908" cy="589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Длиннопериодный</a:t>
            </a:r>
            <a:r>
              <a:rPr lang="ru-RU" sz="3600" dirty="0" smtClean="0"/>
              <a:t> вариант периодической таблицы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215470" cy="40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периодической системы химических элементов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ru-RU" dirty="0" smtClean="0"/>
              <a:t>Порядковый номер</a:t>
            </a:r>
          </a:p>
          <a:p>
            <a:pPr marL="624078" indent="-514350">
              <a:buAutoNum type="arabicParenR"/>
            </a:pPr>
            <a:r>
              <a:rPr lang="ru-RU" dirty="0" smtClean="0"/>
              <a:t>Период</a:t>
            </a:r>
          </a:p>
          <a:p>
            <a:pPr marL="624078" indent="-514350">
              <a:buAutoNum type="arabicParenR"/>
            </a:pPr>
            <a:r>
              <a:rPr lang="ru-RU" dirty="0" smtClean="0"/>
              <a:t>Группа:</a:t>
            </a:r>
          </a:p>
          <a:p>
            <a:pPr marL="1401318" lvl="3" indent="-514350">
              <a:buAutoNum type="arabicParenR"/>
            </a:pPr>
            <a:r>
              <a:rPr lang="ru-RU" dirty="0" smtClean="0"/>
              <a:t>Главная (А) (</a:t>
            </a:r>
            <a:r>
              <a:rPr lang="en-US" dirty="0" smtClean="0"/>
              <a:t>s-, p-</a:t>
            </a:r>
            <a:r>
              <a:rPr lang="ru-RU" dirty="0" smtClean="0"/>
              <a:t>элементы)</a:t>
            </a:r>
          </a:p>
          <a:p>
            <a:pPr marL="1401318" lvl="3" indent="-514350">
              <a:buAutoNum type="arabicParenR"/>
            </a:pPr>
            <a:r>
              <a:rPr lang="ru-RU" dirty="0" smtClean="0"/>
              <a:t>Побочная (В) (</a:t>
            </a:r>
            <a:r>
              <a:rPr lang="en-US" dirty="0" smtClean="0"/>
              <a:t>d-, f-</a:t>
            </a:r>
            <a:r>
              <a:rPr lang="ru-RU" dirty="0" smtClean="0"/>
              <a:t>элементы)</a:t>
            </a:r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201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Изменение свойств химических элементов по периоду и главной подгруппе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600216"/>
          <a:ext cx="8143932" cy="49006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86412"/>
                <a:gridCol w="1428760"/>
                <a:gridCol w="1428760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Свойство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0000"/>
                          </a:solidFill>
                        </a:rPr>
                        <a:t>Изм-е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 по периоду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0000"/>
                          </a:solidFill>
                        </a:rPr>
                        <a:t>Изм-е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 по группе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Свойства химического элемента: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Заряд ядра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Число энергетических уровней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Число валентных электронов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Радиус атома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Восстановительные свойства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Окислительные свойства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Высшая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</a:rPr>
                        <a:t> степень окисления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Свойства простого вещества: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Металлические свойства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Неметаллические свойства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Свойства сложных веществ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Свойства высшего оксида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Свойства высшего гидроксида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6000760" y="2285992"/>
            <a:ext cx="128588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321701" y="1964521"/>
            <a:ext cx="64453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ru-RU" dirty="0" smtClean="0"/>
              <a:t>Выучить записи.</a:t>
            </a:r>
          </a:p>
          <a:p>
            <a:pPr marL="624078" indent="-514350">
              <a:buAutoNum type="arabicParenR"/>
            </a:pPr>
            <a:r>
              <a:rPr lang="ru-RU" dirty="0" smtClean="0"/>
              <a:t>§3, №5,6,7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4800"/>
            <a:ext cx="8001056" cy="1143000"/>
          </a:xfrm>
        </p:spPr>
        <p:txBody>
          <a:bodyPr/>
          <a:lstStyle/>
          <a:p>
            <a:r>
              <a:rPr lang="en-GB" sz="3600" dirty="0" smtClean="0"/>
              <a:t>1911 </a:t>
            </a:r>
            <a:r>
              <a:rPr lang="ru-RU" sz="3600" dirty="0" smtClean="0"/>
              <a:t>  </a:t>
            </a:r>
            <a:r>
              <a:rPr lang="en-GB" sz="3600" dirty="0" smtClean="0"/>
              <a:t>Emerson's Helix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919" y="1643050"/>
            <a:ext cx="55909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1916  Harkins &amp; Hall's </a:t>
            </a:r>
            <a:br>
              <a:rPr lang="en-US" sz="3600" dirty="0" smtClean="0"/>
            </a:br>
            <a:r>
              <a:rPr lang="en-US" sz="3600" dirty="0" smtClean="0"/>
              <a:t>Periodic Table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639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1926   Monroe &amp; Turner's Spiral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83215"/>
            <a:ext cx="5360541" cy="51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1928  Janet's </a:t>
            </a:r>
            <a:r>
              <a:rPr lang="en-GB" sz="3600" dirty="0" err="1" smtClean="0"/>
              <a:t>Helicoidal</a:t>
            </a:r>
            <a:r>
              <a:rPr lang="en-GB" sz="3600" dirty="0" smtClean="0"/>
              <a:t> Classification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4627" y="1620203"/>
            <a:ext cx="4952017" cy="509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1934  Romanoff's System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4184" y="1357298"/>
            <a:ext cx="3455204" cy="54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1950  Scheele's System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23563"/>
            <a:ext cx="5357850" cy="5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1965  Alexander </a:t>
            </a:r>
            <a:r>
              <a:rPr lang="en-GB" sz="3600" dirty="0" err="1" smtClean="0"/>
              <a:t>DeskTopper</a:t>
            </a:r>
            <a:r>
              <a:rPr lang="en-GB" sz="3600" dirty="0" smtClean="0"/>
              <a:t> Arrangement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00108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оски">
  <a:themeElements>
    <a:clrScheme name="Тема Offic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Тема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полоски</Template>
  <TotalTime>153</TotalTime>
  <Words>203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полоски</vt:lpstr>
      <vt:lpstr>Периодическая система химических элементов  Д.И. Менделеева</vt:lpstr>
      <vt:lpstr>Bayley's Periodic System (1882)</vt:lpstr>
      <vt:lpstr>1911   Emerson's Helix</vt:lpstr>
      <vt:lpstr>1916  Harkins &amp; Hall's  Periodic Table</vt:lpstr>
      <vt:lpstr>1926   Monroe &amp; Turner's Spiral</vt:lpstr>
      <vt:lpstr>1928  Janet's Helicoidal Classification</vt:lpstr>
      <vt:lpstr>1934  Romanoff's System</vt:lpstr>
      <vt:lpstr>1950  Scheele's System</vt:lpstr>
      <vt:lpstr>1965  Alexander DeskTopper Arrangement</vt:lpstr>
      <vt:lpstr>1974   Mazurs Version</vt:lpstr>
      <vt:lpstr>1975  Hyde's Periodic Relationships of The Elements</vt:lpstr>
      <vt:lpstr>1980  Periodic RoundTable</vt:lpstr>
      <vt:lpstr>2005  Pyramid Format Periodic Table</vt:lpstr>
      <vt:lpstr>2008 Rafael Poza's Elements and the Magnetosphere</vt:lpstr>
      <vt:lpstr>2008  Jan Scholten's Periodic table (Spiral Format)</vt:lpstr>
      <vt:lpstr>2008  Spiral Periodic Table</vt:lpstr>
      <vt:lpstr>2009 Graphic Representations of the Periodic System</vt:lpstr>
      <vt:lpstr>2010 Circular Periodic Table of Elements (Michael Paukner)</vt:lpstr>
      <vt:lpstr>Короткопериодный вариант периодической таблицы</vt:lpstr>
      <vt:lpstr>Длиннопериодный вариант периодической таблицы</vt:lpstr>
      <vt:lpstr>Структура периодической системы химических элементов</vt:lpstr>
      <vt:lpstr>Изменение свойств химических элементов по периоду и главной подгруппе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Павловы</dc:creator>
  <cp:lastModifiedBy>Admin</cp:lastModifiedBy>
  <cp:revision>24</cp:revision>
  <dcterms:created xsi:type="dcterms:W3CDTF">2009-08-19T08:11:48Z</dcterms:created>
  <dcterms:modified xsi:type="dcterms:W3CDTF">2013-08-09T09:30:01Z</dcterms:modified>
</cp:coreProperties>
</file>