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68" r:id="rId5"/>
    <p:sldId id="258" r:id="rId6"/>
    <p:sldId id="263" r:id="rId7"/>
    <p:sldId id="269" r:id="rId8"/>
    <p:sldId id="270" r:id="rId9"/>
    <p:sldId id="262" r:id="rId10"/>
    <p:sldId id="264" r:id="rId11"/>
    <p:sldId id="272" r:id="rId12"/>
    <p:sldId id="278" r:id="rId13"/>
    <p:sldId id="279" r:id="rId14"/>
    <p:sldId id="274" r:id="rId15"/>
    <p:sldId id="280" r:id="rId16"/>
    <p:sldId id="275" r:id="rId17"/>
    <p:sldId id="259" r:id="rId18"/>
    <p:sldId id="261" r:id="rId19"/>
    <p:sldId id="265" r:id="rId20"/>
    <p:sldId id="266" r:id="rId21"/>
    <p:sldId id="277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углеводов. Моносахариды.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990656" cy="11997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Разработано учителем химии МОБУ «Лицей №5» г. Оренбурга</a:t>
            </a:r>
            <a:br>
              <a:rPr lang="ru-RU" dirty="0"/>
            </a:br>
            <a:r>
              <a:rPr lang="ru-RU" dirty="0"/>
              <a:t>Павловой Е.С.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472518" cy="850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. Реакции с участием альдегидной группы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1124744"/>
            <a:ext cx="8482965" cy="4882547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1) Реакции окисления (качественные реакции)</a:t>
            </a:r>
          </a:p>
          <a:p>
            <a:pPr marL="109728" indent="0">
              <a:buNone/>
            </a:pPr>
            <a:r>
              <a:rPr lang="ru-RU" dirty="0" smtClean="0"/>
              <a:t>    А) реакция  «серебряного зеркала»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	</a:t>
            </a:r>
            <a:r>
              <a:rPr lang="en-US" dirty="0" smtClean="0"/>
              <a:t>   </a:t>
            </a:r>
            <a:r>
              <a:rPr lang="ru-RU" dirty="0" smtClean="0"/>
              <a:t>+ 2</a:t>
            </a:r>
            <a:r>
              <a:rPr lang="en-US" dirty="0" smtClean="0"/>
              <a:t>[Ag(NH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]OH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399" y="2207262"/>
            <a:ext cx="5224689" cy="13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439510"/>
            <a:ext cx="4405120" cy="10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8332360" y="2708920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60432" y="234888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0222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472518" cy="850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. Реакции с участием альдегидной группы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1124744"/>
            <a:ext cx="8482965" cy="4882547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1</a:t>
            </a:r>
            <a:r>
              <a:rPr lang="ru-RU" dirty="0" smtClean="0"/>
              <a:t>) Реакции окисления (качественные реакции)</a:t>
            </a:r>
          </a:p>
          <a:p>
            <a:pPr marL="109728" indent="0">
              <a:buNone/>
            </a:pPr>
            <a:r>
              <a:rPr lang="ru-RU" dirty="0" smtClean="0"/>
              <a:t>    Б) окисление гидроксидом меди (</a:t>
            </a:r>
            <a:r>
              <a:rPr lang="en-US" dirty="0" smtClean="0"/>
              <a:t>II)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	</a:t>
            </a:r>
            <a:r>
              <a:rPr lang="en-US" dirty="0" smtClean="0"/>
              <a:t>   </a:t>
            </a:r>
            <a:r>
              <a:rPr lang="ru-RU" dirty="0" smtClean="0"/>
              <a:t>+ </a:t>
            </a:r>
            <a:r>
              <a:rPr lang="en-US" dirty="0" smtClean="0"/>
              <a:t>Cu(OH)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399" y="2207262"/>
            <a:ext cx="5224689" cy="13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439510"/>
            <a:ext cx="4405120" cy="10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7236296" y="2708920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64368" y="234888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2356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472518" cy="850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. Реакции с участием альдегидной группы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1124744"/>
            <a:ext cx="8482965" cy="4882547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1</a:t>
            </a:r>
            <a:r>
              <a:rPr lang="ru-RU" dirty="0" smtClean="0"/>
              <a:t>) Реакции окисления (качественные реакции)</a:t>
            </a:r>
          </a:p>
          <a:p>
            <a:pPr marL="109728" indent="0">
              <a:buNone/>
            </a:pPr>
            <a:r>
              <a:rPr lang="ru-RU" dirty="0" smtClean="0"/>
              <a:t>    </a:t>
            </a:r>
            <a:r>
              <a:rPr lang="ru-RU" dirty="0"/>
              <a:t>В</a:t>
            </a:r>
            <a:r>
              <a:rPr lang="ru-RU" dirty="0" smtClean="0"/>
              <a:t>) окисление бромной водой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	</a:t>
            </a:r>
            <a:r>
              <a:rPr lang="en-US" dirty="0" smtClean="0"/>
              <a:t>   </a:t>
            </a:r>
            <a:r>
              <a:rPr lang="ru-RU" dirty="0" smtClean="0"/>
              <a:t>+ 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baseline="-25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399" y="2207262"/>
            <a:ext cx="5224689" cy="13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439510"/>
            <a:ext cx="4405120" cy="10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7668344" y="2708920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0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ru-RU" sz="2800" dirty="0"/>
              <a:t>. Реакции с участием альдегидной группы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</a:t>
            </a:r>
            <a:r>
              <a:rPr lang="ru-RU" dirty="0" smtClean="0"/>
              <a:t>Реакция восстановления  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15370" cy="451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919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1) Качественная реакция на глюкозу (как на  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 многоатомный спирт) с </a:t>
            </a:r>
            <a:r>
              <a:rPr lang="en-US" dirty="0" smtClean="0"/>
              <a:t>Cu(OH)</a:t>
            </a:r>
            <a:r>
              <a:rPr lang="en-US" baseline="-25000" dirty="0" smtClean="0"/>
              <a:t>2</a:t>
            </a:r>
          </a:p>
          <a:p>
            <a:pPr marL="109728" indent="0">
              <a:buNone/>
            </a:pPr>
            <a:r>
              <a:rPr lang="ru-RU" dirty="0" smtClean="0"/>
              <a:t>2) Реакция этерификации:</a:t>
            </a:r>
          </a:p>
          <a:p>
            <a:pPr marL="109728" indent="0">
              <a:buNone/>
            </a:pPr>
            <a:r>
              <a:rPr lang="ru-RU" dirty="0" smtClean="0"/>
              <a:t>	а) с уксусным ангидридом (СН</a:t>
            </a:r>
            <a:r>
              <a:rPr lang="ru-RU" baseline="-25000" dirty="0" smtClean="0"/>
              <a:t>3</a:t>
            </a:r>
            <a:r>
              <a:rPr lang="ru-RU" dirty="0" smtClean="0"/>
              <a:t>СО)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</a:p>
          <a:p>
            <a:pPr marL="109728" indent="0">
              <a:buNone/>
            </a:pPr>
            <a:r>
              <a:rPr lang="ru-RU" dirty="0"/>
              <a:t>	</a:t>
            </a:r>
            <a:r>
              <a:rPr lang="ru-RU" dirty="0" smtClean="0"/>
              <a:t>б) с </a:t>
            </a:r>
            <a:r>
              <a:rPr lang="ru-RU" dirty="0" err="1" smtClean="0"/>
              <a:t>хлорангидридом</a:t>
            </a:r>
            <a:r>
              <a:rPr lang="ru-RU" dirty="0" smtClean="0"/>
              <a:t> уксусной кислоты </a:t>
            </a:r>
            <a:r>
              <a:rPr lang="en-US" dirty="0" smtClean="0"/>
              <a:t>	    </a:t>
            </a:r>
            <a:r>
              <a:rPr lang="ru-RU" dirty="0" smtClean="0"/>
              <a:t>СН</a:t>
            </a:r>
            <a:r>
              <a:rPr lang="ru-RU" baseline="-25000" dirty="0" smtClean="0"/>
              <a:t>3</a:t>
            </a:r>
            <a:r>
              <a:rPr lang="ru-RU" dirty="0" smtClean="0"/>
              <a:t>СО</a:t>
            </a:r>
            <a:r>
              <a:rPr lang="en-US" dirty="0" err="1" smtClean="0"/>
              <a:t>Cl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ru-RU" dirty="0" smtClean="0"/>
              <a:t>Образуется </a:t>
            </a:r>
            <a:r>
              <a:rPr lang="ru-RU" dirty="0" err="1" smtClean="0"/>
              <a:t>пентаацетилглюкоза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3) Образование простых эфиров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II. </a:t>
            </a:r>
            <a:r>
              <a:rPr lang="ru-RU" sz="2800" dirty="0" smtClean="0"/>
              <a:t>Реакции с участием гидроксильных групп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539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III.</a:t>
            </a:r>
            <a:r>
              <a:rPr lang="ru-RU" sz="2800" dirty="0" smtClean="0"/>
              <a:t> Специфические свойства</a:t>
            </a:r>
            <a:endParaRPr lang="ru-RU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6786610" cy="46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72198" y="1785926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Спиртовое брожение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3468" y="3273982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Молочнокислое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брожение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5774312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Маслянокислое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брожение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7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-756"/>
            <a:ext cx="9144032" cy="685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90" y="1052736"/>
            <a:ext cx="3960440" cy="316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Фруктоза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0766"/>
            <a:ext cx="2237234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169138"/>
            <a:ext cx="2103461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Альдегидоспирт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 err="1" smtClean="0"/>
              <a:t>альдоза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4149080"/>
            <a:ext cx="1646605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Кетоноспирт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 err="1" smtClean="0"/>
              <a:t>кетоза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119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Фруктоза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4685" r="2625" b="14588"/>
          <a:stretch/>
        </p:blipFill>
        <p:spPr bwMode="auto">
          <a:xfrm>
            <a:off x="539552" y="1268760"/>
            <a:ext cx="4416552" cy="244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7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«углеводы»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aseline="-25000" dirty="0"/>
              <a:t>Название класса соединений происходит от </a:t>
            </a:r>
            <a:r>
              <a:rPr lang="ru-RU" baseline="-25000" dirty="0" smtClean="0"/>
              <a:t>слов</a:t>
            </a:r>
          </a:p>
          <a:p>
            <a:pPr marL="109728" indent="0">
              <a:buNone/>
            </a:pPr>
            <a:r>
              <a:rPr lang="ru-RU" b="1" baseline="-25000" dirty="0" smtClean="0"/>
              <a:t>«</a:t>
            </a:r>
            <a:r>
              <a:rPr lang="ru-RU" b="1" baseline="-25000" dirty="0"/>
              <a:t>гидраты углерода», </a:t>
            </a:r>
            <a:r>
              <a:rPr lang="ru-RU" baseline="-25000" dirty="0"/>
              <a:t>оно было впервые предложено </a:t>
            </a:r>
            <a:endParaRPr lang="ru-RU" baseline="-25000" dirty="0" smtClean="0"/>
          </a:p>
          <a:p>
            <a:pPr marL="109728" indent="0">
              <a:buNone/>
            </a:pPr>
            <a:r>
              <a:rPr lang="ru-RU" baseline="-25000" dirty="0" smtClean="0"/>
              <a:t>русским химиком </a:t>
            </a:r>
            <a:r>
              <a:rPr lang="ru-RU" baseline="-25000" dirty="0"/>
              <a:t>из Дерпта (ныне </a:t>
            </a:r>
            <a:r>
              <a:rPr lang="ru-RU" baseline="-25000" dirty="0" smtClean="0"/>
              <a:t>Тарту (Эстония))</a:t>
            </a:r>
          </a:p>
          <a:p>
            <a:pPr marL="109728" indent="0">
              <a:buNone/>
            </a:pPr>
            <a:r>
              <a:rPr lang="ru-RU" baseline="-25000" dirty="0" smtClean="0"/>
              <a:t>К</a:t>
            </a:r>
            <a:r>
              <a:rPr lang="ru-RU" baseline="-25000" dirty="0"/>
              <a:t>. </a:t>
            </a:r>
            <a:r>
              <a:rPr lang="ru-RU" baseline="-25000" dirty="0" smtClean="0"/>
              <a:t>Шмидтом </a:t>
            </a:r>
            <a:r>
              <a:rPr lang="ru-RU" baseline="-25000" dirty="0"/>
              <a:t>в 1844 году. </a:t>
            </a:r>
            <a:endParaRPr lang="ru-RU" baseline="-25000" dirty="0" smtClean="0"/>
          </a:p>
          <a:p>
            <a:pPr marL="109728" indent="0">
              <a:buNone/>
            </a:pPr>
            <a:endParaRPr lang="ru-RU" baseline="-25000" dirty="0"/>
          </a:p>
          <a:p>
            <a:pPr marL="109728" indent="0">
              <a:buNone/>
            </a:pPr>
            <a:r>
              <a:rPr lang="ru-RU" baseline="-25000" dirty="0" smtClean="0"/>
              <a:t>Появление </a:t>
            </a:r>
            <a:r>
              <a:rPr lang="ru-RU" baseline="-25000" dirty="0"/>
              <a:t>такого названия </a:t>
            </a:r>
            <a:r>
              <a:rPr lang="ru-RU" baseline="-25000" dirty="0" smtClean="0"/>
              <a:t>связано </a:t>
            </a:r>
            <a:r>
              <a:rPr lang="ru-RU" baseline="-25000" dirty="0"/>
              <a:t>с тем, что первые из известных науке углеводов описывались </a:t>
            </a:r>
            <a:r>
              <a:rPr lang="ru-RU" baseline="-25000" dirty="0" smtClean="0"/>
              <a:t>формулой 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600" b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(H</a:t>
            </a:r>
            <a:r>
              <a:rPr lang="en-US" sz="36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O)</a:t>
            </a:r>
            <a:r>
              <a:rPr lang="en-US" sz="3600" b="1" baseline="-250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smtClean="0"/>
              <a:t>, </a:t>
            </a:r>
            <a:r>
              <a:rPr lang="ru-RU" dirty="0" smtClean="0"/>
              <a:t>		где </a:t>
            </a:r>
            <a:r>
              <a:rPr lang="en-US" dirty="0" err="1" smtClean="0"/>
              <a:t>n,m</a:t>
            </a:r>
            <a:r>
              <a:rPr lang="en-US" dirty="0" smtClean="0"/>
              <a:t>&gt;3</a:t>
            </a:r>
            <a:r>
              <a:rPr lang="ru-RU" baseline="-25000" dirty="0" smtClean="0"/>
              <a:t>, </a:t>
            </a:r>
          </a:p>
          <a:p>
            <a:pPr marL="109728" indent="0">
              <a:buNone/>
            </a:pPr>
            <a:endParaRPr lang="ru-RU" baseline="-25000" dirty="0" smtClean="0"/>
          </a:p>
          <a:p>
            <a:pPr marL="109728" indent="0">
              <a:buNone/>
            </a:pPr>
            <a:r>
              <a:rPr lang="ru-RU" baseline="-25000" dirty="0" smtClean="0"/>
              <a:t>формально </a:t>
            </a:r>
            <a:r>
              <a:rPr lang="ru-RU" baseline="-25000" dirty="0"/>
              <a:t>являясь соединениями углерода и воды.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9553" r="8689" b="23929"/>
          <a:stretch/>
        </p:blipFill>
        <p:spPr bwMode="auto">
          <a:xfrm>
            <a:off x="6948264" y="260648"/>
            <a:ext cx="1892808" cy="249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6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061980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1439652" y="1304764"/>
            <a:ext cx="216024" cy="2736304"/>
          </a:xfrm>
          <a:prstGeom prst="rightBrac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1439652" y="3104964"/>
            <a:ext cx="216024" cy="2736304"/>
          </a:xfrm>
          <a:prstGeom prst="rightBrac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70892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гексозы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81" y="4509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пентозы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глюкозы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06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Состав глюкозы, который установил Берцелиус, выражается молекулярной формулой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600" b="1" baseline="-250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3600" b="1" baseline="-25000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3600" b="1" baseline="-250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ru-RU" sz="3600" b="1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/>
              <a:t>	</a:t>
            </a:r>
          </a:p>
          <a:p>
            <a:pPr>
              <a:buNone/>
            </a:pPr>
            <a:r>
              <a:rPr lang="ru-RU" sz="2800" dirty="0" smtClean="0"/>
              <a:t>Структурная формула:</a:t>
            </a:r>
            <a:endParaRPr lang="ru-RU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/>
          <a:srcRect l="4244" t="10461" r="4308" b="7816"/>
          <a:stretch/>
        </p:blipFill>
        <p:spPr bwMode="auto">
          <a:xfrm>
            <a:off x="1331640" y="3933056"/>
            <a:ext cx="5184576" cy="140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глюкозы</a:t>
            </a:r>
            <a:endParaRPr lang="ru-RU" dirty="0"/>
          </a:p>
        </p:txBody>
      </p:sp>
      <p:pic>
        <p:nvPicPr>
          <p:cNvPr id="4" name="Picture 2" descr="D:\lenusik\ленаааа\презентации к урокам\10 класс\глюкоза\структурная формула глюкозы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34" y="548680"/>
            <a:ext cx="22087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28432" y="3862819"/>
            <a:ext cx="2091702" cy="213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26359" r="4001" b="36820"/>
          <a:stretch/>
        </p:blipFill>
        <p:spPr bwMode="auto">
          <a:xfrm>
            <a:off x="919040" y="1124744"/>
            <a:ext cx="3312368" cy="135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>
            <a:stCxn id="3075" idx="3"/>
            <a:endCxn id="4" idx="1"/>
          </p:cNvCxnSpPr>
          <p:nvPr/>
        </p:nvCxnSpPr>
        <p:spPr>
          <a:xfrm>
            <a:off x="4231408" y="1802920"/>
            <a:ext cx="1372726" cy="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2075" y="2564904"/>
            <a:ext cx="338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линейная (открытая) форма</a:t>
            </a:r>
            <a:br>
              <a:rPr lang="ru-RU" dirty="0" smtClean="0"/>
            </a:br>
            <a:r>
              <a:rPr lang="ru-RU" dirty="0" smtClean="0"/>
              <a:t>молекулы глюкозы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79257" y="3068960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изогнутая (открытая) форма</a:t>
            </a:r>
            <a:br>
              <a:rPr lang="ru-RU" dirty="0" smtClean="0"/>
            </a:br>
            <a:r>
              <a:rPr lang="ru-RU" dirty="0" smtClean="0"/>
              <a:t>молекулы глюкозы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75"/>
          <a:stretch/>
        </p:blipFill>
        <p:spPr bwMode="auto">
          <a:xfrm>
            <a:off x="682464" y="3862819"/>
            <a:ext cx="1965049" cy="20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55576" y="530120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0"/>
          <a:stretch/>
        </p:blipFill>
        <p:spPr bwMode="auto">
          <a:xfrm>
            <a:off x="6568520" y="3862819"/>
            <a:ext cx="1934604" cy="20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195736" y="5013176"/>
            <a:ext cx="504056" cy="2880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00392" y="4221088"/>
            <a:ext cx="504056" cy="2880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699792" y="4725144"/>
            <a:ext cx="82864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4869160"/>
            <a:ext cx="82864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739880" y="4653136"/>
            <a:ext cx="82864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39880" y="4797152"/>
            <a:ext cx="82864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49940" y="6012577"/>
            <a:ext cx="2121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альдегидная форма</a:t>
            </a:r>
            <a:br>
              <a:rPr lang="ru-RU" sz="1600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глюкозы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6004" y="6402814"/>
            <a:ext cx="30139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гликозидный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гидроксил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8532440" y="4509120"/>
            <a:ext cx="0" cy="1893694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549940" y="6669360"/>
            <a:ext cx="2416064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575224" y="5301208"/>
            <a:ext cx="974716" cy="1368152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Прямая соединительная линия 3081"/>
          <p:cNvCxnSpPr/>
          <p:nvPr/>
        </p:nvCxnSpPr>
        <p:spPr>
          <a:xfrm flipH="1">
            <a:off x="35496" y="3715291"/>
            <a:ext cx="9036496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5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глюкозы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20070" r="5311" b="7324"/>
          <a:stretch/>
        </p:blipFill>
        <p:spPr bwMode="auto">
          <a:xfrm>
            <a:off x="1907704" y="1556792"/>
            <a:ext cx="53168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2780928"/>
            <a:ext cx="11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углерод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304336"/>
            <a:ext cx="11865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водород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3861048"/>
            <a:ext cx="12907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кислород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2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 глюкозы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smtClean="0"/>
              <a:t>Бесцветное кристаллическое вещество.</a:t>
            </a:r>
          </a:p>
          <a:p>
            <a:pPr marL="624078" indent="-514350">
              <a:buAutoNum type="arabicPeriod"/>
            </a:pPr>
            <a:r>
              <a:rPr lang="ru-RU" dirty="0" smtClean="0"/>
              <a:t>Хорошо растворяется в воде.</a:t>
            </a:r>
          </a:p>
          <a:p>
            <a:pPr marL="624078" indent="-514350">
              <a:buAutoNum type="arabicPeriod"/>
            </a:pPr>
            <a:r>
              <a:rPr lang="ru-RU" dirty="0" smtClean="0"/>
              <a:t>Сладкое на вкус.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57534"/>
            <a:ext cx="3993232" cy="297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340768"/>
            <a:ext cx="8558785" cy="115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1" y="2780928"/>
            <a:ext cx="2688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Фотосинтез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955" y="5013176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Хлоропласты в клетках листа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69" y="2777480"/>
            <a:ext cx="4752528" cy="232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лишком много файлов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слишком много файлов</Template>
  <TotalTime>212</TotalTime>
  <Words>255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слишком много файлов</vt:lpstr>
      <vt:lpstr>Открытая</vt:lpstr>
      <vt:lpstr>Классификация углеводов. Моносахариды.</vt:lpstr>
      <vt:lpstr>Презентация PowerPoint</vt:lpstr>
      <vt:lpstr>Понятие «углеводы»</vt:lpstr>
      <vt:lpstr>Презентация PowerPoint</vt:lpstr>
      <vt:lpstr>Строение глюкозы</vt:lpstr>
      <vt:lpstr>Строение глюкозы</vt:lpstr>
      <vt:lpstr>Строение глюкозы</vt:lpstr>
      <vt:lpstr>Физические свойства глюкозы</vt:lpstr>
      <vt:lpstr>Фотосинтез</vt:lpstr>
      <vt:lpstr>I. Реакции с участием альдегидной группы</vt:lpstr>
      <vt:lpstr>I. Реакции с участием альдегидной группы</vt:lpstr>
      <vt:lpstr>I. Реакции с участием альдегидной группы</vt:lpstr>
      <vt:lpstr>I. Реакции с участием альдегидной группы</vt:lpstr>
      <vt:lpstr>II. Реакции с участием гидроксильных групп</vt:lpstr>
      <vt:lpstr>III. Специфические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Фруктоза</vt:lpstr>
      <vt:lpstr>Фруктоза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Углеводы</dc:title>
  <cp:lastModifiedBy>Admin</cp:lastModifiedBy>
  <cp:revision>47</cp:revision>
  <dcterms:modified xsi:type="dcterms:W3CDTF">2013-08-09T09:29:18Z</dcterms:modified>
</cp:coreProperties>
</file>