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9" r:id="rId5"/>
    <p:sldId id="278" r:id="rId6"/>
    <p:sldId id="264" r:id="rId7"/>
    <p:sldId id="266" r:id="rId8"/>
    <p:sldId id="267" r:id="rId9"/>
    <p:sldId id="259" r:id="rId10"/>
    <p:sldId id="260" r:id="rId11"/>
    <p:sldId id="274" r:id="rId12"/>
    <p:sldId id="27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143240" y="357166"/>
            <a:ext cx="5572164" cy="2286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«Я думаю, что химики – это те, кто на самом деле понимает мир. Этот огромный мир – удел химиков» </a:t>
            </a:r>
          </a:p>
          <a:p>
            <a:pPr>
              <a:buNone/>
            </a:pPr>
            <a:r>
              <a:rPr lang="ru-RU" dirty="0" smtClean="0"/>
              <a:t>				(Л. К. </a:t>
            </a:r>
            <a:r>
              <a:rPr lang="ru-RU" dirty="0" err="1" smtClean="0"/>
              <a:t>Полинг</a:t>
            </a:r>
            <a:r>
              <a:rPr lang="ru-RU" dirty="0" smtClean="0"/>
              <a:t>)</a:t>
            </a:r>
          </a:p>
          <a:p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071802" y="3429000"/>
            <a:ext cx="5611188" cy="30003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«Можно не любить химию, но прожить без неё сегодня и завтра нельзя» </a:t>
            </a:r>
          </a:p>
          <a:p>
            <a:pPr>
              <a:buNone/>
            </a:pPr>
            <a:r>
              <a:rPr lang="ru-RU" dirty="0" smtClean="0"/>
              <a:t>				(О.М. Нефёдов)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643314"/>
            <a:ext cx="2177236" cy="282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28"/>
            <a:ext cx="1905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С3 (ГИА, демо-версия 2012 г.)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3381" t="45142" r="9593" b="26447"/>
          <a:stretch>
            <a:fillRect/>
          </a:stretch>
        </p:blipFill>
        <p:spPr bwMode="auto">
          <a:xfrm>
            <a:off x="71406" y="1214422"/>
            <a:ext cx="9028969" cy="266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491015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Степень окисления азота в молекуле аммиака +3.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Химическая связь в молекуле аммиака ковалентная неполярная.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Нашатырный спирт – раствор аммиака в спирте.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Раствор аммиака окрашивает фенолфталеин в малиновый цвет.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Аммиак – газ без цвета, без запаха, не ядовит.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Аммиак проявляет свойства оснований.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Аммиак проявляет свойства восстановителя.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Аммиак горит в кислороде без катализатора с образованием оксида азота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Аммиак получают в лаборатории взаимодействием щелочи с хлоридом аммония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Аммиак используют при производстве удобрений.</a:t>
            </a:r>
          </a:p>
          <a:p>
            <a:pPr marL="514350" indent="-51435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3200" b="1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на графический диктант: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- - - + - + + - + +</a:t>
            </a:r>
          </a:p>
          <a:p>
            <a:pPr>
              <a:buNone/>
            </a:pP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500826" y="2500306"/>
            <a:ext cx="235513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10 баллов – «5»</a:t>
            </a:r>
          </a:p>
          <a:p>
            <a:r>
              <a:rPr lang="ru-RU" sz="2400" dirty="0" smtClean="0"/>
              <a:t>8-9 баллов – «4»</a:t>
            </a:r>
          </a:p>
          <a:p>
            <a:r>
              <a:rPr lang="ru-RU" sz="2400" dirty="0" smtClean="0"/>
              <a:t>5-7 баллов – «3»</a:t>
            </a:r>
          </a:p>
          <a:p>
            <a:r>
              <a:rPr lang="en-US" sz="2400" dirty="0" smtClean="0"/>
              <a:t>&lt;</a:t>
            </a:r>
            <a:r>
              <a:rPr lang="ru-RU" sz="2400" dirty="0" smtClean="0"/>
              <a:t>5 баллов – «2»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§25, решить задачу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Аммиак:</a:t>
            </a:r>
            <a:r>
              <a:rPr dirty="0" smtClean="0"/>
              <a:t/>
            </a:r>
            <a:br>
              <a:rPr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85728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NH</a:t>
            </a:r>
            <a:r>
              <a:rPr lang="en-US" sz="6000" baseline="-25000" dirty="0" smtClean="0"/>
              <a:t>3</a:t>
            </a:r>
            <a:endParaRPr lang="ru-RU" sz="6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143116"/>
            <a:ext cx="2329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j-lt"/>
              </a:rPr>
              <a:t>строение,</a:t>
            </a:r>
            <a:endParaRPr lang="ru-RU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2143116"/>
            <a:ext cx="2228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j-lt"/>
              </a:rPr>
              <a:t>свойства,</a:t>
            </a:r>
            <a:endParaRPr lang="ru-RU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8664" y="2143116"/>
            <a:ext cx="2935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j-lt"/>
              </a:rPr>
              <a:t>применение</a:t>
            </a:r>
            <a:endParaRPr lang="ru-RU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715016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ammonia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5715016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Ammoniak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5715016"/>
            <a:ext cx="2286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ammoniaque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197090"/>
            <a:ext cx="642942" cy="48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207799"/>
            <a:ext cx="714380" cy="46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6688" y="5214950"/>
            <a:ext cx="666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Строение молекулы аммиака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Молекулярная формула: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Структурная формула: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1428736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NH</a:t>
            </a:r>
            <a:r>
              <a:rPr lang="en-US" sz="2800" baseline="-25000" dirty="0" smtClean="0"/>
              <a:t>3</a:t>
            </a:r>
            <a:endParaRPr lang="ru-RU" sz="2800" baseline="-25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3214686"/>
            <a:ext cx="2857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H ─ </a:t>
            </a:r>
            <a:r>
              <a:rPr lang="en-US" sz="2800" dirty="0" smtClean="0"/>
              <a:t>N </a:t>
            </a:r>
            <a:r>
              <a:rPr lang="en-US" sz="2800" dirty="0" smtClean="0">
                <a:latin typeface="Times New Roman"/>
                <a:cs typeface="Times New Roman"/>
              </a:rPr>
              <a:t>─ H</a:t>
            </a:r>
          </a:p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│</a:t>
            </a:r>
          </a:p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H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строения молекулы на свойства вещества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401063"/>
            <a:ext cx="2857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H ─ </a:t>
            </a:r>
            <a:r>
              <a:rPr lang="en-US" sz="2800" dirty="0" smtClean="0"/>
              <a:t>N </a:t>
            </a:r>
            <a:r>
              <a:rPr lang="en-US" sz="2800" dirty="0" smtClean="0">
                <a:latin typeface="Times New Roman"/>
                <a:cs typeface="Times New Roman"/>
              </a:rPr>
              <a:t>─ H</a:t>
            </a:r>
          </a:p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│</a:t>
            </a:r>
          </a:p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H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85992"/>
            <a:ext cx="371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Физические свойства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2285992"/>
            <a:ext cx="371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Химические свойства</a:t>
            </a: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785919" y="1714488"/>
            <a:ext cx="157163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2066" y="1714488"/>
            <a:ext cx="164307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 l="1691" t="8223" r="37790" b="21595"/>
          <a:stretch>
            <a:fillRect/>
          </a:stretch>
        </p:blipFill>
        <p:spPr bwMode="auto">
          <a:xfrm>
            <a:off x="4357686" y="2786058"/>
            <a:ext cx="3857652" cy="169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 l="2288" t="7628" r="78261" b="19908"/>
          <a:stretch>
            <a:fillRect/>
          </a:stretch>
        </p:blipFill>
        <p:spPr bwMode="auto">
          <a:xfrm>
            <a:off x="142844" y="3071810"/>
            <a:ext cx="1214446" cy="17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t="7628" r="78261" b="19908"/>
          <a:stretch>
            <a:fillRect/>
          </a:stretch>
        </p:blipFill>
        <p:spPr bwMode="auto">
          <a:xfrm>
            <a:off x="1500166" y="3071810"/>
            <a:ext cx="1357322" cy="17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 t="7628" r="78261" b="19908"/>
          <a:stretch>
            <a:fillRect/>
          </a:stretch>
        </p:blipFill>
        <p:spPr bwMode="auto">
          <a:xfrm>
            <a:off x="2928926" y="3071810"/>
            <a:ext cx="1357322" cy="17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Прямая соединительная линия 17"/>
          <p:cNvCxnSpPr>
            <a:stCxn id="4" idx="2"/>
          </p:cNvCxnSpPr>
          <p:nvPr/>
        </p:nvCxnSpPr>
        <p:spPr>
          <a:xfrm rot="5400000">
            <a:off x="2321703" y="4679165"/>
            <a:ext cx="37862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 l="52942"/>
          <a:stretch>
            <a:fillRect/>
          </a:stretch>
        </p:blipFill>
        <p:spPr bwMode="auto">
          <a:xfrm>
            <a:off x="6572264" y="4357694"/>
            <a:ext cx="2477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Стрелка вниз 19"/>
          <p:cNvSpPr/>
          <p:nvPr/>
        </p:nvSpPr>
        <p:spPr>
          <a:xfrm>
            <a:off x="1928794" y="4929198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5715016"/>
            <a:ext cx="371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Газ легко сжижается</a:t>
            </a:r>
            <a:endParaRPr lang="ru-RU" sz="2800" dirty="0"/>
          </a:p>
        </p:txBody>
      </p:sp>
      <p:sp>
        <p:nvSpPr>
          <p:cNvPr id="22" name="Стрелка вниз 21"/>
          <p:cNvSpPr/>
          <p:nvPr/>
        </p:nvSpPr>
        <p:spPr>
          <a:xfrm rot="1694943">
            <a:off x="5718603" y="5004999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5689603"/>
            <a:ext cx="2000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Основные </a:t>
            </a:r>
          </a:p>
          <a:p>
            <a:pPr algn="ctr"/>
            <a:r>
              <a:rPr lang="ru-RU" sz="2800" dirty="0" smtClean="0"/>
              <a:t>свойства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20" grpId="0" animBg="1"/>
      <p:bldP spid="21" grpId="0" build="allAtOnce"/>
      <p:bldP spid="22" grpId="0" animBg="1"/>
      <p:bldP spid="2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Роли участников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i="1" dirty="0" smtClean="0"/>
              <a:t>организатор,</a:t>
            </a:r>
            <a:endParaRPr lang="ru-RU" dirty="0" smtClean="0"/>
          </a:p>
          <a:p>
            <a:pPr lvl="0"/>
            <a:r>
              <a:rPr lang="ru-RU" i="1" dirty="0" smtClean="0"/>
              <a:t>экспериментатор,</a:t>
            </a:r>
            <a:endParaRPr lang="ru-RU" dirty="0" smtClean="0"/>
          </a:p>
          <a:p>
            <a:pPr lvl="0"/>
            <a:r>
              <a:rPr lang="ru-RU" i="1" dirty="0" smtClean="0"/>
              <a:t>теоретик,</a:t>
            </a:r>
            <a:r>
              <a:rPr lang="ru-RU" dirty="0" smtClean="0"/>
              <a:t> </a:t>
            </a:r>
          </a:p>
          <a:p>
            <a:pPr lvl="0"/>
            <a:r>
              <a:rPr lang="ru-RU" i="1" dirty="0" smtClean="0"/>
              <a:t>докладчик,</a:t>
            </a:r>
            <a:endParaRPr lang="ru-RU" dirty="0" smtClean="0"/>
          </a:p>
          <a:p>
            <a:r>
              <a:rPr lang="ru-RU" i="1" dirty="0" smtClean="0"/>
              <a:t>хронометрист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 аммиака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основные свойства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восстановительные свойства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аммиака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промышленности: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лаборатории:</a:t>
            </a:r>
            <a:endParaRPr lang="ru-RU" dirty="0"/>
          </a:p>
        </p:txBody>
      </p:sp>
      <p:pic>
        <p:nvPicPr>
          <p:cNvPr id="4" name="Рисунок 3" descr="C:\Documents and Settings\Администратор\Local Settings\Temporary Internet Files\Content.Word\Print0002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10"/>
            <a:ext cx="300039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аммиака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143248"/>
            <a:ext cx="1317051" cy="110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Прямая со стрелкой 27"/>
          <p:cNvCxnSpPr/>
          <p:nvPr/>
        </p:nvCxnSpPr>
        <p:spPr>
          <a:xfrm flipV="1">
            <a:off x="5072066" y="2786058"/>
            <a:ext cx="642942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3357554" y="2786058"/>
            <a:ext cx="714380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3357554" y="4071942"/>
            <a:ext cx="642942" cy="5715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5000628" y="4143380"/>
            <a:ext cx="571504" cy="5715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(ГИА, демо-версия 2012 г.)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4745" t="45142" r="5805" b="35917"/>
          <a:stretch>
            <a:fillRect/>
          </a:stretch>
        </p:blipFill>
        <p:spPr bwMode="auto">
          <a:xfrm>
            <a:off x="500034" y="1500174"/>
            <a:ext cx="818560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5859" t="35156" r="35546" b="42871"/>
          <a:stretch>
            <a:fillRect/>
          </a:stretch>
        </p:blipFill>
        <p:spPr bwMode="auto">
          <a:xfrm>
            <a:off x="357157" y="3357562"/>
            <a:ext cx="714380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647</TotalTime>
  <Words>275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Презентация PowerPoint</vt:lpstr>
      <vt:lpstr>Аммиак: </vt:lpstr>
      <vt:lpstr>Строение молекулы аммиака</vt:lpstr>
      <vt:lpstr>Влияние строения молекулы на свойства вещества</vt:lpstr>
      <vt:lpstr>Роли участников группы</vt:lpstr>
      <vt:lpstr>Химические свойства аммиака</vt:lpstr>
      <vt:lpstr>Получение аммиака</vt:lpstr>
      <vt:lpstr>Применение аммиака</vt:lpstr>
      <vt:lpstr>А (ГИА, демо-версия 2012 г.)</vt:lpstr>
      <vt:lpstr>С3 (ГИА, демо-версия 2012 г.)</vt:lpstr>
      <vt:lpstr>Графический диктант:</vt:lpstr>
      <vt:lpstr>Ответы на графический диктант: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Аммиак</dc:title>
  <cp:lastModifiedBy>Admin</cp:lastModifiedBy>
  <cp:revision>47</cp:revision>
  <dcterms:modified xsi:type="dcterms:W3CDTF">2013-08-09T08:49:46Z</dcterms:modified>
</cp:coreProperties>
</file>